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1" r:id="rId5"/>
    <p:sldId id="258" r:id="rId6"/>
    <p:sldId id="264" r:id="rId7"/>
    <p:sldId id="265" r:id="rId8"/>
    <p:sldId id="266" r:id="rId9"/>
    <p:sldId id="267" r:id="rId10"/>
    <p:sldId id="262" r:id="rId11"/>
    <p:sldId id="268" r:id="rId12"/>
    <p:sldId id="260" r:id="rId13"/>
    <p:sldId id="269" r:id="rId14"/>
    <p:sldId id="270" r:id="rId15"/>
    <p:sldId id="273" r:id="rId16"/>
    <p:sldId id="271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image" Target="../media/image22.png"/><Relationship Id="rId9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143" y="288785"/>
            <a:ext cx="1371600" cy="13716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038150"/>
            <a:ext cx="857143" cy="571429"/>
          </a:xfrm>
          <a:prstGeom prst="rect">
            <a:avLst/>
          </a:prstGeom>
        </p:spPr>
      </p:pic>
      <p:pic>
        <p:nvPicPr>
          <p:cNvPr id="1026" name="Picture 2" descr="Cefic"/>
          <p:cNvPicPr>
            <a:picLocks noChangeAspect="1" noChangeArrowheads="1"/>
          </p:cNvPicPr>
          <p:nvPr/>
        </p:nvPicPr>
        <p:blipFill>
          <a:blip r:embed="rId4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36" y="6022204"/>
            <a:ext cx="1477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715" y="5857198"/>
            <a:ext cx="733333" cy="752381"/>
          </a:xfrm>
          <a:prstGeom prst="rect">
            <a:avLst/>
          </a:prstGeom>
        </p:spPr>
      </p:pic>
      <p:sp>
        <p:nvSpPr>
          <p:cNvPr id="1024" name="Rectangle 1023"/>
          <p:cNvSpPr/>
          <p:nvPr/>
        </p:nvSpPr>
        <p:spPr>
          <a:xfrm>
            <a:off x="741663" y="2329378"/>
            <a:ext cx="8792308" cy="194348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ОПОЛЗОТВОРЯВАНЕ НА ЕМИСИИ СО</a:t>
            </a:r>
            <a:r>
              <a:rPr lang="bg-BG" sz="2800" b="1" baseline="-2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bg-BG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СТЪПКИ ЗА НАМАЛЯВАНЕ ВЪГЛЕРОДНИЯ ОТПЕЧАТЪК НА </a:t>
            </a:r>
            <a:r>
              <a:rPr lang="bg-BG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</a:t>
            </a:r>
            <a:r>
              <a:rPr lang="bg-BG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ПОЛИХИМ АД </a:t>
            </a:r>
            <a:endParaRPr lang="bg-BG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409" y="288785"/>
            <a:ext cx="1039783" cy="1247740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3877407" y="4832135"/>
            <a:ext cx="2910254" cy="9310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bg-BG" sz="2400" b="1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април 2017</a:t>
            </a:r>
          </a:p>
          <a:p>
            <a:pPr algn="ctr">
              <a:lnSpc>
                <a:spcPct val="120000"/>
              </a:lnSpc>
            </a:pPr>
            <a:r>
              <a:rPr lang="bg-BG" sz="2400" b="1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СОФИЯ</a:t>
            </a:r>
            <a:endParaRPr lang="bg-BG" sz="2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10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758" y="194229"/>
            <a:ext cx="1810669" cy="780356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70" name="Subtitle 2"/>
          <p:cNvSpPr>
            <a:spLocks noGrp="1"/>
          </p:cNvSpPr>
          <p:nvPr>
            <p:ph type="subTitle" idx="1"/>
          </p:nvPr>
        </p:nvSpPr>
        <p:spPr>
          <a:xfrm>
            <a:off x="3027663" y="1111052"/>
            <a:ext cx="4220308" cy="65905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>
            <a:noAutofit/>
          </a:bodyPr>
          <a:lstStyle/>
          <a:p>
            <a:pPr algn="ctr"/>
            <a:r>
              <a:rPr lang="en-US" sz="3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</a:t>
            </a:r>
            <a:r>
              <a:rPr lang="bg-BG" sz="3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години растеж</a:t>
            </a:r>
            <a:endParaRPr lang="en-US" sz="3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3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79" y="826476"/>
            <a:ext cx="3458231" cy="49580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53" y="5810250"/>
            <a:ext cx="1905000" cy="10477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719" y="124467"/>
            <a:ext cx="1811468" cy="77496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3941424" y="140033"/>
            <a:ext cx="6310326" cy="6616514"/>
            <a:chOff x="3941424" y="140033"/>
            <a:chExt cx="6310326" cy="66165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5946" y="765155"/>
              <a:ext cx="1447458" cy="141237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7109" y="5142059"/>
              <a:ext cx="1704117" cy="16144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7953" y="2564330"/>
              <a:ext cx="1492141" cy="142622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1780" y="4519420"/>
              <a:ext cx="1530659" cy="15314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3611" y="188153"/>
              <a:ext cx="1534735" cy="14800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31326" y="3583411"/>
              <a:ext cx="1348489" cy="1330415"/>
            </a:xfrm>
            <a:prstGeom prst="rect">
              <a:avLst/>
            </a:prstGeom>
          </p:spPr>
        </p:pic>
        <p:sp>
          <p:nvSpPr>
            <p:cNvPr id="15" name="Arrow: Curved Left 14"/>
            <p:cNvSpPr/>
            <p:nvPr/>
          </p:nvSpPr>
          <p:spPr>
            <a:xfrm rot="16850452">
              <a:off x="7430055" y="-390995"/>
              <a:ext cx="471779" cy="1533836"/>
            </a:xfrm>
            <a:prstGeom prst="curvedLeftArrow">
              <a:avLst>
                <a:gd name="adj1" fmla="val 15247"/>
                <a:gd name="adj2" fmla="val 50000"/>
                <a:gd name="adj3" fmla="val 42872"/>
              </a:avLst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16" name="Arrow: Curved Left 15"/>
            <p:cNvSpPr/>
            <p:nvPr/>
          </p:nvSpPr>
          <p:spPr>
            <a:xfrm rot="19494599">
              <a:off x="9340692" y="1121496"/>
              <a:ext cx="516567" cy="1580312"/>
            </a:xfrm>
            <a:prstGeom prst="curvedLeftArrow">
              <a:avLst>
                <a:gd name="adj1" fmla="val 15247"/>
                <a:gd name="adj2" fmla="val 50000"/>
                <a:gd name="adj3" fmla="val 42872"/>
              </a:avLst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17" name="Arrow: Curved Left 16"/>
            <p:cNvSpPr/>
            <p:nvPr/>
          </p:nvSpPr>
          <p:spPr>
            <a:xfrm rot="1716029">
              <a:off x="9698183" y="3768701"/>
              <a:ext cx="553567" cy="1662545"/>
            </a:xfrm>
            <a:prstGeom prst="curvedLeftArrow">
              <a:avLst>
                <a:gd name="adj1" fmla="val 15247"/>
                <a:gd name="adj2" fmla="val 50000"/>
                <a:gd name="adj3" fmla="val 42872"/>
              </a:avLst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18" name="Arrow: Curved Left 17"/>
            <p:cNvSpPr/>
            <p:nvPr/>
          </p:nvSpPr>
          <p:spPr>
            <a:xfrm rot="4846568">
              <a:off x="7610833" y="5473711"/>
              <a:ext cx="521891" cy="1644315"/>
            </a:xfrm>
            <a:prstGeom prst="curvedLeftArrow">
              <a:avLst>
                <a:gd name="adj1" fmla="val 15247"/>
                <a:gd name="adj2" fmla="val 50000"/>
                <a:gd name="adj3" fmla="val 42872"/>
              </a:avLst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19" name="Arrow: Curved Left 18"/>
            <p:cNvSpPr/>
            <p:nvPr/>
          </p:nvSpPr>
          <p:spPr>
            <a:xfrm rot="8503444">
              <a:off x="4742688" y="4829648"/>
              <a:ext cx="622642" cy="1752545"/>
            </a:xfrm>
            <a:prstGeom prst="curvedLeftArrow">
              <a:avLst>
                <a:gd name="adj1" fmla="val 16594"/>
                <a:gd name="adj2" fmla="val 40038"/>
                <a:gd name="adj3" fmla="val 41001"/>
              </a:avLst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47486" y="1803300"/>
              <a:ext cx="1624800" cy="990600"/>
            </a:xfrm>
            <a:prstGeom prst="rect">
              <a:avLst/>
            </a:prstGeom>
          </p:spPr>
        </p:pic>
        <p:sp>
          <p:nvSpPr>
            <p:cNvPr id="26" name="Arrow: Curved Left 25"/>
            <p:cNvSpPr/>
            <p:nvPr/>
          </p:nvSpPr>
          <p:spPr>
            <a:xfrm rot="11124486">
              <a:off x="3941424" y="2176143"/>
              <a:ext cx="471779" cy="1533836"/>
            </a:xfrm>
            <a:prstGeom prst="curvedLeftArrow">
              <a:avLst>
                <a:gd name="adj1" fmla="val 15247"/>
                <a:gd name="adj2" fmla="val 50000"/>
                <a:gd name="adj3" fmla="val 42872"/>
              </a:avLst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6383" y="2492985"/>
              <a:ext cx="2378887" cy="231361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784108" y="3068707"/>
              <a:ext cx="10876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cap="all" dirty="0"/>
                <a:t>Circular</a:t>
              </a:r>
              <a:endParaRPr lang="bg-BG" sz="1600" cap="all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84107" y="3777244"/>
              <a:ext cx="10876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cap="all" dirty="0"/>
                <a:t>economy</a:t>
              </a:r>
              <a:endParaRPr lang="bg-BG" sz="1600" cap="all" dirty="0"/>
            </a:p>
          </p:txBody>
        </p:sp>
      </p:grpSp>
    </p:spTree>
    <p:extLst>
      <p:ext uri="{BB962C8B-B14F-4D97-AF65-F5344CB8AC3E}">
        <p14:creationId xmlns:p14="http://schemas.microsoft.com/office/powerpoint/2010/main" val="146265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74" r="66392"/>
          <a:stretch/>
        </p:blipFill>
        <p:spPr>
          <a:xfrm>
            <a:off x="20" y="10"/>
            <a:ext cx="2734036" cy="6867719"/>
          </a:xfrm>
          <a:custGeom>
            <a:avLst/>
            <a:gdLst>
              <a:gd name="connsiteX0" fmla="*/ 0 w 2734056"/>
              <a:gd name="connsiteY0" fmla="*/ 0 h 6858000"/>
              <a:gd name="connsiteX1" fmla="*/ 1674254 w 2734056"/>
              <a:gd name="connsiteY1" fmla="*/ 0 h 6858000"/>
              <a:gd name="connsiteX2" fmla="*/ 2734056 w 2734056"/>
              <a:gd name="connsiteY2" fmla="*/ 6850199 h 6858000"/>
              <a:gd name="connsiteX3" fmla="*/ 2734056 w 2734056"/>
              <a:gd name="connsiteY3" fmla="*/ 6858000 h 6858000"/>
              <a:gd name="connsiteX4" fmla="*/ 461457 w 2734056"/>
              <a:gd name="connsiteY4" fmla="*/ 6858000 h 6858000"/>
              <a:gd name="connsiteX5" fmla="*/ 0 w 2734056"/>
              <a:gd name="connsiteY5" fmla="*/ 41341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8" name="Isosceles Tri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</a:rPr>
              <a:t>Втечненият СО</a:t>
            </a:r>
            <a:r>
              <a:rPr lang="bg-BG" baseline="-25000" dirty="0">
                <a:solidFill>
                  <a:schemeClr val="accent2"/>
                </a:solidFill>
              </a:rPr>
              <a:t>2</a:t>
            </a:r>
            <a:r>
              <a:rPr lang="bg-BG" dirty="0">
                <a:solidFill>
                  <a:schemeClr val="accent2"/>
                </a:solidFill>
              </a:rPr>
              <a:t> намира широко приложение: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2801" y="2222283"/>
            <a:ext cx="6424440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Хранително-вкусова промишленост: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производство на газирани напитки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производство на сода бикарбонат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премахване на кофеина от кафето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Като охладител</a:t>
            </a:r>
          </a:p>
          <a:p>
            <a:pPr>
              <a:lnSpc>
                <a:spcPct val="90000"/>
              </a:lnSpc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Индустриална употреба: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противопожарно средство в пожарогасители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инертна среда при заваряване на метали</a:t>
            </a:r>
          </a:p>
          <a:p>
            <a:pPr>
              <a:lnSpc>
                <a:spcPct val="90000"/>
              </a:lnSpc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Медицина: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стимулация на дишането и балансиране на кръвта</a:t>
            </a:r>
          </a:p>
          <a:p>
            <a:pPr marL="0" indent="0">
              <a:lnSpc>
                <a:spcPct val="90000"/>
              </a:lnSpc>
              <a:buNone/>
            </a:pPr>
            <a:endParaRPr lang="bg-B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1207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84" y="3546542"/>
            <a:ext cx="5030391" cy="3235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584" y="154610"/>
            <a:ext cx="5030391" cy="3235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73" y="451439"/>
            <a:ext cx="2930518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rmAutofit/>
          </a:bodyPr>
          <a:lstStyle/>
          <a:p>
            <a:pPr algn="ctr"/>
            <a:r>
              <a:rPr lang="bg-BG" sz="3300" dirty="0">
                <a:solidFill>
                  <a:schemeClr val="accent2"/>
                </a:solidFill>
              </a:rPr>
              <a:t>РЕЗУЛТАТИТЕ В ЦИФРИ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idx="1"/>
          </p:nvPr>
        </p:nvSpPr>
        <p:spPr>
          <a:xfrm>
            <a:off x="914400" y="1710592"/>
            <a:ext cx="2567355" cy="4786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Нарастването на количеството оползотворени емисии СО</a:t>
            </a:r>
            <a:r>
              <a:rPr lang="bg-BG" sz="22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годишен аспект води до намаляване на изпуснатите в атмосферния въздух емисии, съотнесени към годишното производството на амоняк.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8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65300" y="3487611"/>
            <a:ext cx="4968483" cy="2782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191" y="456514"/>
            <a:ext cx="3626993" cy="134654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bg-BG" sz="2800" dirty="0">
                <a:solidFill>
                  <a:schemeClr val="accent2"/>
                </a:solidFill>
              </a:rPr>
              <a:t>В инсталацията на </a:t>
            </a:r>
            <a:r>
              <a:rPr lang="bg-BG" sz="2800" dirty="0">
                <a:solidFill>
                  <a:srgbClr val="0070C0"/>
                </a:solidFill>
              </a:rPr>
              <a:t>СОЛ БЪЛГАРИЯ </a:t>
            </a:r>
            <a:r>
              <a:rPr lang="bg-BG" sz="2800" dirty="0">
                <a:solidFill>
                  <a:schemeClr val="accent2"/>
                </a:solidFill>
              </a:rPr>
              <a:t>се оползотворяват 2000 кг/час емисии СО</a:t>
            </a:r>
            <a:r>
              <a:rPr lang="bg-BG" sz="2800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968867" y="2160589"/>
            <a:ext cx="3679747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Оползотворените емисии СО</a:t>
            </a:r>
            <a:r>
              <a:rPr lang="bg-BG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се равняват на отделените изгорели газове от 1000 леки автомобила за един час, дори при спазване на най-строгите евро-стандарти за емисии на СО</a:t>
            </a:r>
            <a:r>
              <a:rPr lang="bg-BG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автомобилни двигатели. 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9" y="456515"/>
            <a:ext cx="5056269" cy="282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9879" r="46434"/>
          <a:stretch/>
        </p:blipFill>
        <p:spPr>
          <a:xfrm>
            <a:off x="20" y="10"/>
            <a:ext cx="2734036" cy="6867719"/>
          </a:xfrm>
          <a:custGeom>
            <a:avLst/>
            <a:gdLst>
              <a:gd name="connsiteX0" fmla="*/ 0 w 2734056"/>
              <a:gd name="connsiteY0" fmla="*/ 0 h 6858000"/>
              <a:gd name="connsiteX1" fmla="*/ 1674254 w 2734056"/>
              <a:gd name="connsiteY1" fmla="*/ 0 h 6858000"/>
              <a:gd name="connsiteX2" fmla="*/ 2734056 w 2734056"/>
              <a:gd name="connsiteY2" fmla="*/ 6850199 h 6858000"/>
              <a:gd name="connsiteX3" fmla="*/ 2734056 w 2734056"/>
              <a:gd name="connsiteY3" fmla="*/ 6858000 h 6858000"/>
              <a:gd name="connsiteX4" fmla="*/ 461457 w 2734056"/>
              <a:gd name="connsiteY4" fmla="*/ 6858000 h 6858000"/>
              <a:gd name="connsiteX5" fmla="*/ 0 w 2734056"/>
              <a:gd name="connsiteY5" fmla="*/ 41341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5" name="Isosceles Tri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726" y="504092"/>
            <a:ext cx="6936276" cy="96422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bg-BG" sz="3000" dirty="0">
                <a:solidFill>
                  <a:schemeClr val="accent2"/>
                </a:solidFill>
              </a:rPr>
              <a:t>ДРУГИ ПРОЕКТИ ЗА ОПОЛЗОТВОРЯВАНЕ НА ЕМИСИИ СО</a:t>
            </a:r>
            <a:r>
              <a:rPr lang="bg-BG" sz="3000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4361" y="1468315"/>
            <a:ext cx="6424440" cy="49602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През 2012 </a:t>
            </a:r>
            <a:r>
              <a:rPr lang="bg-BG" sz="2000" dirty="0">
                <a:solidFill>
                  <a:schemeClr val="accent4"/>
                </a:solidFill>
              </a:rPr>
              <a:t>АГРО</a:t>
            </a:r>
            <a:r>
              <a:rPr lang="bg-BG" sz="2000" dirty="0">
                <a:solidFill>
                  <a:schemeClr val="accent2"/>
                </a:solidFill>
              </a:rPr>
              <a:t>ПОЛИХИМ</a:t>
            </a:r>
            <a:r>
              <a:rPr lang="bg-BG" sz="2000" dirty="0"/>
              <a:t> 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изгради и пусна в експлоатация модерна пречиствателна станция за промишлени отпадъчни води.</a:t>
            </a:r>
          </a:p>
          <a:p>
            <a:pPr marL="0" indent="0" algn="just"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ПСОВ е с проектен капацитет 470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/h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Процесът на пречистване е едностъпален и обхваща следните стадии:</a:t>
            </a:r>
          </a:p>
          <a:p>
            <a:pPr algn="just"/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Неутрализация</a:t>
            </a:r>
          </a:p>
          <a:p>
            <a:pPr algn="just"/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Флокулация</a:t>
            </a:r>
          </a:p>
          <a:p>
            <a:pPr algn="just"/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Утаяване</a:t>
            </a:r>
          </a:p>
          <a:p>
            <a:pPr algn="just"/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Филтрация</a:t>
            </a:r>
          </a:p>
          <a:p>
            <a:pPr algn="just"/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Регулиране рН на избистрената фаза</a:t>
            </a:r>
          </a:p>
          <a:p>
            <a:pPr marL="0" indent="0" algn="just"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корекция на рН се използва солна киселина в количество 100 кг/час.</a:t>
            </a:r>
          </a:p>
        </p:txBody>
      </p:sp>
    </p:spTree>
    <p:extLst>
      <p:ext uri="{BB962C8B-B14F-4D97-AF65-F5344CB8AC3E}">
        <p14:creationId xmlns:p14="http://schemas.microsoft.com/office/powerpoint/2010/main" val="670749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88" y="143607"/>
            <a:ext cx="8512798" cy="1554434"/>
          </a:xfrm>
        </p:spPr>
        <p:txBody>
          <a:bodyPr anchor="ctr">
            <a:normAutofit/>
          </a:bodyPr>
          <a:lstStyle/>
          <a:p>
            <a:pPr algn="ctr"/>
            <a:r>
              <a:rPr lang="bg-BG" sz="2200" dirty="0">
                <a:solidFill>
                  <a:schemeClr val="accent4"/>
                </a:solidFill>
              </a:rPr>
              <a:t>АГРО</a:t>
            </a:r>
            <a:r>
              <a:rPr lang="bg-BG" sz="2200" dirty="0">
                <a:solidFill>
                  <a:schemeClr val="accent2"/>
                </a:solidFill>
              </a:rPr>
              <a:t>ПОЛИХИМ</a:t>
            </a:r>
            <a:r>
              <a:rPr lang="bg-BG" sz="2200" dirty="0"/>
              <a:t> 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работи върху промишлен експеримент, чрез който емисии СО</a:t>
            </a:r>
            <a:r>
              <a:rPr lang="bg-BG" sz="22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цех „Амоняк“ да бъдат използвани за регулиране рН на пречистените отпадъчни води в ПСОВ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5810668"/>
            <a:ext cx="9390185" cy="862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</a:t>
            </a:r>
            <a:r>
              <a:rPr lang="bg-BG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цех „Амоняк“ по тръбопровод постъпва в смесителен резервоар, снабден с аерационна система. Процесът се контролира по рН на изход от резервоара.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40" y="1808206"/>
            <a:ext cx="9200784" cy="38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94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402" b="-3"/>
          <a:stretch/>
        </p:blipFill>
        <p:spPr>
          <a:xfrm>
            <a:off x="325642" y="2106577"/>
            <a:ext cx="5423429" cy="388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464" y="240323"/>
            <a:ext cx="8596668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pPr algn="ctr"/>
            <a:r>
              <a:rPr lang="bg-BG" sz="4000" dirty="0">
                <a:solidFill>
                  <a:schemeClr val="accent2"/>
                </a:solidFill>
              </a:rPr>
              <a:t>Кръгова икономика - използване на отпадъци вместо ресурси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9425" y="2106577"/>
            <a:ext cx="3818829" cy="381064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 експерименталните разработки се установява, че 80 кг/час емисии СО</a:t>
            </a:r>
            <a:r>
              <a:rPr lang="bg-BG" sz="22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ефикасно коригират рН на избистрената фаза.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Внедряването на разработения модел би довело до оползотворяване на допълнително количество емисии СО</a:t>
            </a:r>
            <a:r>
              <a:rPr lang="bg-BG" sz="22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преустановяване консумацията на солна киселина в ПСОВ. </a:t>
            </a:r>
          </a:p>
          <a:p>
            <a:pPr marL="0" indent="0">
              <a:lnSpc>
                <a:spcPct val="80000"/>
              </a:lnSpc>
              <a:buNone/>
            </a:pPr>
            <a:endParaRPr lang="bg-BG" sz="2200" dirty="0"/>
          </a:p>
          <a:p>
            <a:pPr marL="0" indent="0">
              <a:lnSpc>
                <a:spcPct val="80000"/>
              </a:lnSpc>
              <a:buNone/>
            </a:pPr>
            <a:r>
              <a:rPr lang="bg-BG" sz="22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bg-BG" sz="22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bg-BG" sz="2200" dirty="0"/>
          </a:p>
        </p:txBody>
      </p:sp>
    </p:spTree>
    <p:extLst>
      <p:ext uri="{BB962C8B-B14F-4D97-AF65-F5344CB8AC3E}">
        <p14:creationId xmlns:p14="http://schemas.microsoft.com/office/powerpoint/2010/main" val="126674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r="-2" b="1834"/>
          <a:stretch/>
        </p:blipFill>
        <p:spPr>
          <a:xfrm>
            <a:off x="322048" y="-1"/>
            <a:ext cx="4551305" cy="3429000"/>
          </a:xfrm>
          <a:custGeom>
            <a:avLst/>
            <a:gdLst>
              <a:gd name="connsiteX0" fmla="*/ 509916 w 4551305"/>
              <a:gd name="connsiteY0" fmla="*/ 0 h 3429000"/>
              <a:gd name="connsiteX1" fmla="*/ 4551305 w 4551305"/>
              <a:gd name="connsiteY1" fmla="*/ 0 h 3429000"/>
              <a:gd name="connsiteX2" fmla="*/ 4551305 w 4551305"/>
              <a:gd name="connsiteY2" fmla="*/ 1 h 3429000"/>
              <a:gd name="connsiteX3" fmla="*/ 3693885 w 4551305"/>
              <a:gd name="connsiteY3" fmla="*/ 1 h 3429000"/>
              <a:gd name="connsiteX4" fmla="*/ 3181696 w 4551305"/>
              <a:gd name="connsiteY4" fmla="*/ 3429000 h 3429000"/>
              <a:gd name="connsiteX5" fmla="*/ 0 w 4551305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253" r="10470" b="4"/>
          <a:stretch/>
        </p:blipFill>
        <p:spPr>
          <a:xfrm>
            <a:off x="-10633" y="3428999"/>
            <a:ext cx="3514376" cy="3429001"/>
          </a:xfrm>
          <a:custGeom>
            <a:avLst/>
            <a:gdLst>
              <a:gd name="connsiteX0" fmla="*/ 332680 w 3514376"/>
              <a:gd name="connsiteY0" fmla="*/ 0 h 3429001"/>
              <a:gd name="connsiteX1" fmla="*/ 3514376 w 3514376"/>
              <a:gd name="connsiteY1" fmla="*/ 0 h 3429001"/>
              <a:gd name="connsiteX2" fmla="*/ 3002186 w 3514376"/>
              <a:gd name="connsiteY2" fmla="*/ 3429001 h 3429001"/>
              <a:gd name="connsiteX3" fmla="*/ 0 w 3514376"/>
              <a:gd name="connsiteY3" fmla="*/ 3429001 h 3429001"/>
              <a:gd name="connsiteX4" fmla="*/ 0 w 3514376"/>
              <a:gd name="connsiteY4" fmla="*/ 2237155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2860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007" y="222557"/>
            <a:ext cx="5689625" cy="161229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</a:rPr>
              <a:t>От продукти за земеделието към собствена земеделска продукция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040317" y="2057405"/>
            <a:ext cx="5512315" cy="40004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Един от най-авангардните проекти в инвестиционната програма на </a:t>
            </a:r>
            <a:r>
              <a:rPr lang="bg-BG" dirty="0">
                <a:solidFill>
                  <a:schemeClr val="accent4"/>
                </a:solidFill>
              </a:rPr>
              <a:t>АГРО</a:t>
            </a:r>
            <a:r>
              <a:rPr lang="bg-BG" dirty="0">
                <a:solidFill>
                  <a:schemeClr val="accent2"/>
                </a:solidFill>
              </a:rPr>
              <a:t>ПОЛИХИМ </a:t>
            </a: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предвижда изграждане на оранжерии за отглеждане на зеленчуци.</a:t>
            </a:r>
          </a:p>
          <a:p>
            <a:pPr marL="0" indent="0" algn="just">
              <a:buNone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площ приблизително 2000 кв. м. ще се отглеждат основно краставици, като проектът изцяло съответства на принципите на кръговата икономика: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Отопляване чрез термопомпи с утилизация на топлината на промишлените отпадъчни води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Напояване с пречистени отпадъчни води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Стимулиране на растежа и фотосинтезата с отпадъчни емисии СО</a:t>
            </a:r>
            <a:r>
              <a:rPr lang="bg-BG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bg-B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FontTx/>
              <a:buChar char="-"/>
            </a:pPr>
            <a:endParaRPr lang="bg-BG" dirty="0"/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0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83" y="2273631"/>
            <a:ext cx="4894479" cy="3107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127" y="486508"/>
            <a:ext cx="8596668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</a:rPr>
              <a:t>Реализацията на проекта ще подобри екологичния имидж на компанията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865" y="1930400"/>
            <a:ext cx="3815535" cy="44512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Отглеждането на собствена земеделска продукция, която отговаря на най-високите стандарти, чрез използване на ефлуенти от производствената дейност на</a:t>
            </a:r>
            <a:r>
              <a:rPr lang="bg-BG" sz="2200" dirty="0"/>
              <a:t> </a:t>
            </a:r>
            <a:r>
              <a:rPr lang="bg-BG" sz="2200" dirty="0">
                <a:solidFill>
                  <a:schemeClr val="accent4"/>
                </a:solidFill>
              </a:rPr>
              <a:t>АГРО</a:t>
            </a:r>
            <a:r>
              <a:rPr lang="bg-BG" sz="2200" dirty="0">
                <a:solidFill>
                  <a:schemeClr val="accent2"/>
                </a:solidFill>
              </a:rPr>
              <a:t>ПОЛИХИМ</a:t>
            </a:r>
            <a:r>
              <a:rPr lang="bg-BG" sz="2200" dirty="0"/>
              <a:t> 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нагледно ще представи резултатите от усилията на компанията да намали употребата на ресурси и да подобри управлението на отпадъч-ните потоци. </a:t>
            </a:r>
          </a:p>
        </p:txBody>
      </p:sp>
    </p:spTree>
    <p:extLst>
      <p:ext uri="{BB962C8B-B14F-4D97-AF65-F5344CB8AC3E}">
        <p14:creationId xmlns:p14="http://schemas.microsoft.com/office/powerpoint/2010/main" val="2120213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35" r="22401" b="2"/>
          <a:stretch/>
        </p:blipFill>
        <p:spPr>
          <a:xfrm>
            <a:off x="678520" y="1784594"/>
            <a:ext cx="3144597" cy="388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684" y="463794"/>
            <a:ext cx="9076266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pPr algn="ctr"/>
            <a:r>
              <a:rPr lang="bg-BG" sz="2800" dirty="0">
                <a:solidFill>
                  <a:schemeClr val="accent2"/>
                </a:solidFill>
              </a:rPr>
              <a:t>Оползотворяване на емисии СО</a:t>
            </a:r>
            <a:r>
              <a:rPr lang="bg-BG" sz="2800" baseline="-25000" dirty="0">
                <a:solidFill>
                  <a:schemeClr val="accent2"/>
                </a:solidFill>
              </a:rPr>
              <a:t>2</a:t>
            </a:r>
            <a:r>
              <a:rPr lang="bg-BG" sz="2800" dirty="0">
                <a:solidFill>
                  <a:schemeClr val="accent2"/>
                </a:solidFill>
              </a:rPr>
              <a:t> – стъпка към кръгова икономика и борба с климатичните промени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134" y="1652710"/>
            <a:ext cx="5335816" cy="45655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Проектите на </a:t>
            </a:r>
            <a:r>
              <a:rPr lang="bg-BG" sz="2200" dirty="0">
                <a:solidFill>
                  <a:schemeClr val="accent4"/>
                </a:solidFill>
              </a:rPr>
              <a:t>АГРО</a:t>
            </a:r>
            <a:r>
              <a:rPr lang="bg-BG" sz="2200" dirty="0">
                <a:solidFill>
                  <a:schemeClr val="accent2"/>
                </a:solidFill>
              </a:rPr>
              <a:t>ПОЛИХИМ</a:t>
            </a:r>
            <a:r>
              <a:rPr lang="bg-BG" sz="2200" dirty="0"/>
              <a:t> 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оползотворяване на емисии СО</a:t>
            </a:r>
            <a:r>
              <a:rPr lang="bg-BG" sz="22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производството на амоняк представляват добра практика за прилагане принципите на кръговата икономика.</a:t>
            </a:r>
          </a:p>
          <a:p>
            <a:pPr marL="0" indent="0" algn="just"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Намаляването на емисиите СО</a:t>
            </a:r>
            <a:r>
              <a:rPr lang="bg-BG" sz="22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изпуснати в атмосферата, представлява и принос към изпълнение на количествените ангажименти на България и ЕС за намаляване на общите емисии на парникови газове.</a:t>
            </a:r>
          </a:p>
          <a:p>
            <a:pPr marL="0" indent="0">
              <a:buNone/>
            </a:pPr>
            <a:endParaRPr lang="bg-BG" sz="2200" dirty="0"/>
          </a:p>
          <a:p>
            <a:pPr marL="0" indent="0">
              <a:buNone/>
            </a:pPr>
            <a:endParaRPr lang="bg-BG" sz="2200" dirty="0"/>
          </a:p>
        </p:txBody>
      </p:sp>
    </p:spTree>
    <p:extLst>
      <p:ext uri="{BB962C8B-B14F-4D97-AF65-F5344CB8AC3E}">
        <p14:creationId xmlns:p14="http://schemas.microsoft.com/office/powerpoint/2010/main" val="302549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34970" r="42239"/>
          <a:stretch/>
        </p:blipFill>
        <p:spPr>
          <a:xfrm>
            <a:off x="20" y="10"/>
            <a:ext cx="2734036" cy="6867719"/>
          </a:xfrm>
          <a:custGeom>
            <a:avLst/>
            <a:gdLst>
              <a:gd name="connsiteX0" fmla="*/ 0 w 2734056"/>
              <a:gd name="connsiteY0" fmla="*/ 0 h 6858000"/>
              <a:gd name="connsiteX1" fmla="*/ 1674254 w 2734056"/>
              <a:gd name="connsiteY1" fmla="*/ 0 h 6858000"/>
              <a:gd name="connsiteX2" fmla="*/ 2734056 w 2734056"/>
              <a:gd name="connsiteY2" fmla="*/ 6850199 h 6858000"/>
              <a:gd name="connsiteX3" fmla="*/ 2734056 w 2734056"/>
              <a:gd name="connsiteY3" fmla="*/ 6858000 h 6858000"/>
              <a:gd name="connsiteX4" fmla="*/ 461457 w 2734056"/>
              <a:gd name="connsiteY4" fmla="*/ 6858000 h 6858000"/>
              <a:gd name="connsiteX5" fmla="*/ 0 w 2734056"/>
              <a:gd name="connsiteY5" fmla="*/ 41341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2" name="Isosceles Tri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106" y="161232"/>
            <a:ext cx="7058340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bg-BG" sz="3300" dirty="0">
                <a:solidFill>
                  <a:schemeClr val="accent2"/>
                </a:solidFill>
              </a:rPr>
              <a:t>Борбата с климатичните промени – глобална цел на бъдещето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34056" y="1455615"/>
            <a:ext cx="6424440" cy="477813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Изменението на климата на Земята и неблагоприятните последствия от това са едни от най-значимите проблеми в съвременния свят.</a:t>
            </a:r>
          </a:p>
          <a:p>
            <a:pPr marL="0" indent="0" algn="just"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Глобалният характер на климатичните промени изисква най-широко възможно сътрудничество от всички страни.</a:t>
            </a:r>
          </a:p>
          <a:p>
            <a:pPr marL="0" indent="0" algn="just">
              <a:buNone/>
            </a:pPr>
            <a:r>
              <a:rPr lang="bg-BG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Основната цел на международните усилия за борба с климатичните промени е постигане на стабилизация на концентрациите на парникови газове в атмосферата на ниво, което би предотвратило опасна антропогенна намеса върху климатичната система.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30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6" y="1807639"/>
            <a:ext cx="3732132" cy="3769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pPr algn="ctr"/>
            <a:r>
              <a:rPr lang="bg-BG" sz="3300" dirty="0">
                <a:solidFill>
                  <a:schemeClr val="accent2"/>
                </a:solidFill>
              </a:rPr>
              <a:t>БЪДЕЩЕТО НА ПЛАНЕТАТА ЗАВИСИ ОТ ОБЕДИНЕНИТЕ УСИЛИЯ НА ВСИЧКИ НАС!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55477" y="1991946"/>
            <a:ext cx="5671038" cy="42753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ВНИМАНИЕТО!</a:t>
            </a:r>
          </a:p>
          <a:p>
            <a:pPr marL="0" indent="0" algn="ctr">
              <a:spcBef>
                <a:spcPts val="0"/>
              </a:spcBef>
              <a:buNone/>
            </a:pPr>
            <a:endParaRPr lang="bg-BG" sz="14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4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4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bg-BG" sz="3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</a:t>
            </a:r>
            <a:r>
              <a:rPr lang="bg-BG" sz="3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полихим АД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Индустриална зона, Девня 9160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тел. +359 519 97483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моб. +359 885 897659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m.stefanova@agropolychim.bg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www.agropolychim.bg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03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34390" y="4524375"/>
            <a:ext cx="3057762" cy="1383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41" y="2160589"/>
            <a:ext cx="1757237" cy="2050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72" y="227062"/>
            <a:ext cx="2268177" cy="193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214" y="412750"/>
            <a:ext cx="5771788" cy="118745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bg-BG" sz="2600" dirty="0">
                <a:solidFill>
                  <a:schemeClr val="accent2"/>
                </a:solidFill>
              </a:rPr>
              <a:t>197 страни – членки по Рамковата конвенция на Обединените нации за изменението на климата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214" y="1733550"/>
            <a:ext cx="5984686" cy="4686299"/>
          </a:xfr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Основната цел е страните по РКОНИК да се върнат заедно или поотделно </a:t>
            </a:r>
            <a:r>
              <a:rPr lang="x-none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към равнища</a:t>
            </a: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та</a:t>
            </a:r>
            <a:r>
              <a:rPr lang="x-none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антропогенни емисии на въглероден д</a:t>
            </a: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иоксид</a:t>
            </a:r>
            <a:r>
              <a:rPr lang="x-none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други парникови газов</a:t>
            </a: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</a:t>
            </a:r>
            <a:r>
              <a:rPr lang="x-none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1990. </a:t>
            </a:r>
            <a:endParaRPr lang="bg-BG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Конкретни количествени ангажименти за намаляване на общите емисии на парникови газове са регламентирани с Протокола от Киото – намаляване </a:t>
            </a:r>
            <a:r>
              <a:rPr lang="x-none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 поне 5 </a:t>
            </a: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%</a:t>
            </a:r>
            <a:r>
              <a:rPr lang="x-none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под нивата от 1990 в периода 2008 - 2012</a:t>
            </a: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Споразумението от Париж продължава международните усилия за борба с климатичните промени. Цели се 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ограничаване повишаването на глобалната средна температура под 2</a:t>
            </a:r>
            <a:r>
              <a:rPr lang="ru-RU" sz="19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 спрямо прединдустриалните нива, и по-нататъшни усилия това увеличение да не надвишава 1,5</a:t>
            </a:r>
            <a:r>
              <a:rPr lang="ru-RU" sz="19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  <a:r>
              <a:rPr lang="ru-RU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Към днешна дата споразумението е ратифицирано от 1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41</a:t>
            </a:r>
            <a:r>
              <a:rPr lang="bg-BG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страни-членки по РКОНИК.</a:t>
            </a:r>
          </a:p>
        </p:txBody>
      </p:sp>
    </p:spTree>
    <p:extLst>
      <p:ext uri="{BB962C8B-B14F-4D97-AF65-F5344CB8AC3E}">
        <p14:creationId xmlns:p14="http://schemas.microsoft.com/office/powerpoint/2010/main" val="241888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673" r="14593" b="-1"/>
          <a:stretch/>
        </p:blipFill>
        <p:spPr>
          <a:xfrm>
            <a:off x="20" y="10"/>
            <a:ext cx="2328794" cy="4236843"/>
          </a:xfrm>
          <a:custGeom>
            <a:avLst/>
            <a:gdLst>
              <a:gd name="connsiteX0" fmla="*/ 0 w 2328814"/>
              <a:gd name="connsiteY0" fmla="*/ 0 h 4236853"/>
              <a:gd name="connsiteX1" fmla="*/ 1674254 w 2328814"/>
              <a:gd name="connsiteY1" fmla="*/ 0 h 4236853"/>
              <a:gd name="connsiteX2" fmla="*/ 2328814 w 2328814"/>
              <a:gd name="connsiteY2" fmla="*/ 4236853 h 4236853"/>
              <a:gd name="connsiteX3" fmla="*/ 16388 w 2328814"/>
              <a:gd name="connsiteY3" fmla="*/ 4236853 h 4236853"/>
              <a:gd name="connsiteX4" fmla="*/ 0 w 2328814"/>
              <a:gd name="connsiteY4" fmla="*/ 4139983 h 423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14" h="4236853">
                <a:moveTo>
                  <a:pt x="0" y="0"/>
                </a:moveTo>
                <a:lnTo>
                  <a:pt x="1674254" y="0"/>
                </a:lnTo>
                <a:lnTo>
                  <a:pt x="2328814" y="4236853"/>
                </a:lnTo>
                <a:lnTo>
                  <a:pt x="16388" y="4236853"/>
                </a:lnTo>
                <a:lnTo>
                  <a:pt x="0" y="4139983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8038" r="13278" b="2"/>
          <a:stretch/>
        </p:blipFill>
        <p:spPr>
          <a:xfrm>
            <a:off x="16388" y="4236854"/>
            <a:ext cx="2717668" cy="2630875"/>
          </a:xfrm>
          <a:custGeom>
            <a:avLst/>
            <a:gdLst>
              <a:gd name="connsiteX0" fmla="*/ 0 w 2717668"/>
              <a:gd name="connsiteY0" fmla="*/ 0 h 2630875"/>
              <a:gd name="connsiteX1" fmla="*/ 2312426 w 2717668"/>
              <a:gd name="connsiteY1" fmla="*/ 0 h 2630875"/>
              <a:gd name="connsiteX2" fmla="*/ 2717668 w 2717668"/>
              <a:gd name="connsiteY2" fmla="*/ 2623063 h 2630875"/>
              <a:gd name="connsiteX3" fmla="*/ 2717668 w 2717668"/>
              <a:gd name="connsiteY3" fmla="*/ 2630875 h 2630875"/>
              <a:gd name="connsiteX4" fmla="*/ 445069 w 2717668"/>
              <a:gd name="connsiteY4" fmla="*/ 2630875 h 263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668" h="2630875">
                <a:moveTo>
                  <a:pt x="0" y="0"/>
                </a:moveTo>
                <a:lnTo>
                  <a:pt x="2312426" y="0"/>
                </a:lnTo>
                <a:lnTo>
                  <a:pt x="2717668" y="2623063"/>
                </a:lnTo>
                <a:lnTo>
                  <a:pt x="2717668" y="2630875"/>
                </a:lnTo>
                <a:lnTo>
                  <a:pt x="445069" y="2630875"/>
                </a:lnTo>
                <a:close/>
              </a:path>
            </a:pathLst>
          </a:custGeom>
        </p:spPr>
      </p:pic>
      <p:sp>
        <p:nvSpPr>
          <p:cNvPr id="29" name="Isosceles Tri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333" y="4236854"/>
            <a:ext cx="2298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62" y="424962"/>
            <a:ext cx="6424439" cy="68286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</a:rPr>
              <a:t>КОЛИЧЕСТВЕНИ ЦЕЛИ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562" y="1400175"/>
            <a:ext cx="6786807" cy="4939079"/>
          </a:xfrm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Парижкото споразумение не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поражда допълнителни задължения на ЕС към вече поетите вътрешни общи цели:</a:t>
            </a:r>
          </a:p>
          <a:p>
            <a:pPr algn="just">
              <a:lnSpc>
                <a:spcPct val="80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20 % намаляване на общите емисии на парникови газове до 2020 спрямо нивата им от 1990; </a:t>
            </a:r>
          </a:p>
          <a:p>
            <a:pPr algn="just">
              <a:lnSpc>
                <a:spcPct val="80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най-малко 40 % намаляване на емисиите на парникови газове до 2030;</a:t>
            </a:r>
          </a:p>
          <a:p>
            <a:pPr algn="just">
              <a:lnSpc>
                <a:spcPct val="80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80 % намаляване до 2050.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Новото споразумение не променя статута на България по РКОНИК и тя продължава да се счита за «страна с икономика в преход».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страната ни индивидуалната цел за секторите извън Европейската схема за търговия на емисии в периода 2020-2030 е най-ниската в ЕС - запазване на нивата от 2005.</a:t>
            </a:r>
          </a:p>
          <a:p>
            <a:pPr algn="just">
              <a:lnSpc>
                <a:spcPct val="80000"/>
              </a:lnSpc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bg-BG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6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320000"/>
                    </a14:imgEffect>
                    <a14:imgEffect>
                      <a14:brightnessContrast bright="5000" contrast="35000"/>
                    </a14:imgEffect>
                  </a14:imgLayer>
                </a14:imgProps>
              </a:ext>
            </a:extLst>
          </a:blip>
          <a:srcRect r="14435" b="-2"/>
          <a:stretch/>
        </p:blipFill>
        <p:spPr>
          <a:xfrm>
            <a:off x="349777" y="1148109"/>
            <a:ext cx="7015210" cy="5021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0" y="339966"/>
            <a:ext cx="8596668" cy="74661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</a:rPr>
              <a:t>РЕЗУЛТАТИТЕ ДО СЕГА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8824" y="1540805"/>
            <a:ext cx="3853253" cy="3699411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Емисиите на парникови газове в Европа са намалели с 23 % между 1990 и 2014 и са достигнали най-ниските регистрирани досега нива.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Според последните прогнози, Съюзът е на път да постигне намаление от 24 % до 2020 при изпълнение на действащите мерки и 25 % — при въвеждане на допълнителни мерки.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bg-BG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375" y="251290"/>
            <a:ext cx="1592268" cy="9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92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872" y="301823"/>
            <a:ext cx="3648482" cy="82359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r>
              <a:rPr lang="bg-BG" dirty="0">
                <a:solidFill>
                  <a:schemeClr val="accent2"/>
                </a:solidFill>
              </a:rPr>
              <a:t>КЪДЕ СМЕ НИЕ?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00" y="1952886"/>
            <a:ext cx="5768199" cy="3829538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383988" y="1346433"/>
            <a:ext cx="3472189" cy="45766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България нетните емисии на парникови газове през 2014 намаляват с 53,74 % спрямо базовата 1988:</a:t>
            </a:r>
          </a:p>
          <a:p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</a:t>
            </a:r>
            <a:r>
              <a:rPr lang="bg-BG" sz="20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- 49 %</a:t>
            </a:r>
          </a:p>
          <a:p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СН</a:t>
            </a:r>
            <a:r>
              <a:rPr lang="bg-BG" sz="20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59 %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– 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62 %</a:t>
            </a:r>
          </a:p>
          <a:p>
            <a:pPr marL="0" indent="0" algn="just"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Основните причини за това са осъществените през периода структурни икономически промени и намаляване числеността на населението с 20 %.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2937" y="1205756"/>
            <a:ext cx="49673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700" dirty="0">
                <a:solidFill>
                  <a:schemeClr val="accent2">
                    <a:lumMod val="75000"/>
                  </a:schemeClr>
                </a:solidFill>
              </a:rPr>
              <a:t>Общи емисии на парникови газове в България,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Gg CO</a:t>
            </a:r>
            <a:r>
              <a:rPr lang="en-US" sz="17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eq.</a:t>
            </a:r>
            <a:endParaRPr lang="bg-BG" sz="17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7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64" r="9014" b="-2"/>
          <a:stretch/>
        </p:blipFill>
        <p:spPr>
          <a:xfrm>
            <a:off x="282415" y="1610986"/>
            <a:ext cx="5834063" cy="4176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904" y="289108"/>
            <a:ext cx="8596668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</a:rPr>
              <a:t>Въглеродният диоксид – </a:t>
            </a:r>
            <a:br>
              <a:rPr lang="bg-BG" dirty="0">
                <a:solidFill>
                  <a:schemeClr val="accent2"/>
                </a:solidFill>
              </a:rPr>
            </a:br>
            <a:r>
              <a:rPr lang="bg-BG" dirty="0">
                <a:solidFill>
                  <a:schemeClr val="accent2"/>
                </a:solidFill>
              </a:rPr>
              <a:t>основен парников газ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3194" y="2397981"/>
            <a:ext cx="4267237" cy="23059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Най-голям дял от общите емисии на парникови газове у нас има СО</a:t>
            </a:r>
            <a:r>
              <a:rPr lang="bg-BG" sz="20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59 %:</a:t>
            </a:r>
          </a:p>
          <a:p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75 % от енергийния сектор</a:t>
            </a:r>
          </a:p>
          <a:p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10,6 % от селско стопанство </a:t>
            </a:r>
          </a:p>
          <a:p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7,7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% </a:t>
            </a:r>
            <a:r>
              <a:rPr lang="bg-BG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от индустриални процеси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2113" y="6155825"/>
            <a:ext cx="45727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700" dirty="0">
                <a:solidFill>
                  <a:schemeClr val="accent2">
                    <a:lumMod val="50000"/>
                  </a:schemeClr>
                </a:solidFill>
              </a:rPr>
              <a:t>Емисии на парникови газове в България, 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Gg CO</a:t>
            </a:r>
            <a:r>
              <a:rPr lang="en-US" sz="17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 eq.</a:t>
            </a:r>
            <a:endParaRPr lang="bg-BG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67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64148" y="1511757"/>
            <a:ext cx="3599012" cy="5178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126" y="433753"/>
            <a:ext cx="8596668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>
            <a:normAutofit/>
          </a:bodyPr>
          <a:lstStyle/>
          <a:p>
            <a:pPr algn="ctr"/>
            <a:r>
              <a:rPr lang="bg-BG" dirty="0">
                <a:solidFill>
                  <a:schemeClr val="accent4"/>
                </a:solidFill>
              </a:rPr>
              <a:t>АГРО</a:t>
            </a:r>
            <a:r>
              <a:rPr lang="bg-BG" dirty="0">
                <a:solidFill>
                  <a:schemeClr val="accent2"/>
                </a:solidFill>
              </a:rPr>
              <a:t>ПОЛИХИМ</a:t>
            </a:r>
            <a:r>
              <a:rPr lang="bg-BG" dirty="0"/>
              <a:t> </a:t>
            </a:r>
            <a:r>
              <a:rPr lang="bg-BG" dirty="0">
                <a:solidFill>
                  <a:schemeClr val="accent2"/>
                </a:solidFill>
              </a:rPr>
              <a:t>НА ВЪГЛЕРОДНИЯ ПАЗАР 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4279349" y="1930400"/>
            <a:ext cx="5779051" cy="445281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g-BG" sz="2400" dirty="0">
                <a:solidFill>
                  <a:schemeClr val="accent4"/>
                </a:solidFill>
              </a:rPr>
              <a:t>АГРО</a:t>
            </a:r>
            <a:r>
              <a:rPr lang="bg-BG" sz="2400" dirty="0">
                <a:solidFill>
                  <a:schemeClr val="accent2"/>
                </a:solidFill>
              </a:rPr>
              <a:t>ПОЛИХИМ</a:t>
            </a:r>
            <a:r>
              <a:rPr lang="bg-BG" sz="2400" dirty="0"/>
              <a:t> </a:t>
            </a: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оператор с издадено Разрешително за емисии на парникови газове:</a:t>
            </a:r>
          </a:p>
          <a:p>
            <a:pPr algn="just"/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Производство на азотна киселина</a:t>
            </a:r>
          </a:p>
          <a:p>
            <a:pPr algn="just"/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Производство на амоняк</a:t>
            </a:r>
          </a:p>
          <a:p>
            <a:pPr algn="just"/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Горивни процеси</a:t>
            </a:r>
          </a:p>
          <a:p>
            <a:pPr algn="just"/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Производство на топлоенергия</a:t>
            </a:r>
          </a:p>
          <a:p>
            <a:pPr marL="0" indent="0" algn="just">
              <a:buNone/>
            </a:pP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Общите емисии на парникови газове в годишен план надхвърлят 500 хил. тона СО</a:t>
            </a:r>
            <a:r>
              <a:rPr lang="bg-BG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екв.</a:t>
            </a:r>
          </a:p>
        </p:txBody>
      </p:sp>
    </p:spTree>
    <p:extLst>
      <p:ext uri="{BB962C8B-B14F-4D97-AF65-F5344CB8AC3E}">
        <p14:creationId xmlns:p14="http://schemas.microsoft.com/office/powerpoint/2010/main" val="182911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sosceles Tri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7895" r="18378" b="1"/>
          <a:stretch/>
        </p:blipFill>
        <p:spPr>
          <a:xfrm>
            <a:off x="677334" y="3439947"/>
            <a:ext cx="3144597" cy="26017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t="14615" r="5" b="5548"/>
          <a:stretch/>
        </p:blipFill>
        <p:spPr>
          <a:xfrm>
            <a:off x="677334" y="609600"/>
            <a:ext cx="3144597" cy="2601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930" y="679939"/>
            <a:ext cx="5553529" cy="1320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bg-BG" sz="2400" dirty="0">
                <a:solidFill>
                  <a:schemeClr val="accent2"/>
                </a:solidFill>
              </a:rPr>
              <a:t>ОПОЛЗОТВОРЯВАНЕ НА ЕМИСИИ СО</a:t>
            </a:r>
            <a:r>
              <a:rPr lang="bg-BG" sz="2400" baseline="-25000" dirty="0">
                <a:solidFill>
                  <a:schemeClr val="accent2"/>
                </a:solidFill>
              </a:rPr>
              <a:t>2</a:t>
            </a:r>
            <a:r>
              <a:rPr lang="bg-BG" sz="2400" dirty="0">
                <a:solidFill>
                  <a:schemeClr val="accent2"/>
                </a:solidFill>
              </a:rPr>
              <a:t> – </a:t>
            </a:r>
            <a:br>
              <a:rPr lang="bg-BG" sz="2400" dirty="0">
                <a:solidFill>
                  <a:schemeClr val="accent2"/>
                </a:solidFill>
              </a:rPr>
            </a:br>
            <a:r>
              <a:rPr lang="bg-BG" sz="2400" dirty="0">
                <a:solidFill>
                  <a:schemeClr val="accent2"/>
                </a:solidFill>
              </a:rPr>
              <a:t>СТЪПКА КЪМ НАМАЛЯВАНЕ ВЪГЛЕРОДНИЯ ОТПЕЧАТЪК НА КОМПАНИЯТА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802" y="2160589"/>
            <a:ext cx="4615613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През 2013 </a:t>
            </a:r>
            <a:r>
              <a:rPr lang="bg-BG" sz="2000" dirty="0">
                <a:solidFill>
                  <a:schemeClr val="accent4"/>
                </a:solidFill>
              </a:rPr>
              <a:t>АГРО</a:t>
            </a:r>
            <a:r>
              <a:rPr lang="bg-BG" sz="2000" dirty="0">
                <a:solidFill>
                  <a:schemeClr val="accent2"/>
                </a:solidFill>
              </a:rPr>
              <a:t>ПОЛИХИМ</a:t>
            </a:r>
            <a:r>
              <a:rPr lang="bg-BG" dirty="0"/>
              <a:t> </a:t>
            </a: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</a:t>
            </a:r>
            <a:r>
              <a:rPr lang="bg-BG" dirty="0"/>
              <a:t> </a:t>
            </a:r>
            <a:r>
              <a:rPr lang="bg-BG" dirty="0">
                <a:solidFill>
                  <a:srgbClr val="0070C0"/>
                </a:solidFill>
              </a:rPr>
              <a:t>СОЛ БЪЛГАРИЯ</a:t>
            </a:r>
            <a:r>
              <a:rPr lang="bg-BG" dirty="0"/>
              <a:t>, </a:t>
            </a: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част от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SOLGROUP</a:t>
            </a: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сключиха изпълнително споразумение за оползотворяване на емисии СО</a:t>
            </a:r>
            <a:r>
              <a:rPr lang="bg-BG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производството на амоняк. </a:t>
            </a:r>
          </a:p>
          <a:p>
            <a:pPr marL="0" indent="0" algn="just">
              <a:buNone/>
            </a:pP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Инсталацията на </a:t>
            </a:r>
            <a:r>
              <a:rPr lang="bg-BG" dirty="0">
                <a:solidFill>
                  <a:srgbClr val="0070C0"/>
                </a:solidFill>
              </a:rPr>
              <a:t>СОЛ БЪЛГАРИЯ </a:t>
            </a:r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 модерна и прилага най-добрите технологии при производството на газове за индустрията, хранително-вкусовата промишленост и медицината. </a:t>
            </a:r>
          </a:p>
        </p:txBody>
      </p:sp>
    </p:spTree>
    <p:extLst>
      <p:ext uri="{BB962C8B-B14F-4D97-AF65-F5344CB8AC3E}">
        <p14:creationId xmlns:p14="http://schemas.microsoft.com/office/powerpoint/2010/main" val="19151516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1302</TotalTime>
  <Words>1065</Words>
  <Application>Microsoft Office PowerPoint</Application>
  <PresentationFormat>Widescreen</PresentationFormat>
  <Paragraphs>103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Tahoma</vt:lpstr>
      <vt:lpstr>Trebuchet MS</vt:lpstr>
      <vt:lpstr>Wingdings</vt:lpstr>
      <vt:lpstr>Wingdings 3</vt:lpstr>
      <vt:lpstr>Facet</vt:lpstr>
      <vt:lpstr>PowerPoint Presentation</vt:lpstr>
      <vt:lpstr>Борбата с климатичните промени – глобална цел на бъдещето</vt:lpstr>
      <vt:lpstr>197 страни – членки по Рамковата конвенция на Обединените нации за изменението на климата</vt:lpstr>
      <vt:lpstr>КОЛИЧЕСТВЕНИ ЦЕЛИ</vt:lpstr>
      <vt:lpstr>РЕЗУЛТАТИТЕ ДО СЕГА</vt:lpstr>
      <vt:lpstr>КЪДЕ СМЕ НИЕ?</vt:lpstr>
      <vt:lpstr>Въглеродният диоксид –  основен парников газ</vt:lpstr>
      <vt:lpstr>АГРОПОЛИХИМ НА ВЪГЛЕРОДНИЯ ПАЗАР </vt:lpstr>
      <vt:lpstr>ОПОЛЗОТВОРЯВАНЕ НА ЕМИСИИ СО2 –  СТЪПКА КЪМ НАМАЛЯВАНЕ ВЪГЛЕРОДНИЯ ОТПЕЧАТЪК НА КОМПАНИЯТА</vt:lpstr>
      <vt:lpstr>PowerPoint Presentation</vt:lpstr>
      <vt:lpstr>Втечненият СО2 намира широко приложение:</vt:lpstr>
      <vt:lpstr>РЕЗУЛТАТИТЕ В ЦИФРИ</vt:lpstr>
      <vt:lpstr>В инсталацията на СОЛ БЪЛГАРИЯ се оползотворяват 2000 кг/час емисии СО2</vt:lpstr>
      <vt:lpstr>ДРУГИ ПРОЕКТИ ЗА ОПОЛЗОТВОРЯВАНЕ НА ЕМИСИИ СО2</vt:lpstr>
      <vt:lpstr>АГРОПОЛИХИМ работи върху промишлен експеримент, чрез който емисии СО2 от цех „Амоняк“ да бъдат използвани за регулиране рН на пречистените отпадъчни води в ПСОВ </vt:lpstr>
      <vt:lpstr>Кръгова икономика - използване на отпадъци вместо ресурси</vt:lpstr>
      <vt:lpstr>От продукти за земеделието към собствена земеделска продукция</vt:lpstr>
      <vt:lpstr>Реализацията на проекта ще подобри екологичния имидж на компанията</vt:lpstr>
      <vt:lpstr>Оползотворяване на емисии СО2 – стъпка към кръгова икономика и борба с климатичните промени </vt:lpstr>
      <vt:lpstr>БЪДЕЩЕТО НА ПЛАНЕТАТА ЗАВИСИ ОТ ОБЕДИНЕНИТЕ УСИЛИЯ НА ВСИЧКИ НАС!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Мая Стефанова</dc:creator>
  <cp:lastModifiedBy>Мая Стефанова</cp:lastModifiedBy>
  <cp:revision>119</cp:revision>
  <dcterms:created xsi:type="dcterms:W3CDTF">2017-03-22T10:33:05Z</dcterms:created>
  <dcterms:modified xsi:type="dcterms:W3CDTF">2017-04-03T13:02:55Z</dcterms:modified>
</cp:coreProperties>
</file>